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2" autoAdjust="0"/>
  </p:normalViewPr>
  <p:slideViewPr>
    <p:cSldViewPr>
      <p:cViewPr varScale="1">
        <p:scale>
          <a:sx n="91" d="100"/>
          <a:sy n="91" d="100"/>
        </p:scale>
        <p:origin x="-190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B316BD-5AAB-469E-93F2-F1E31AAF2D1D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A091A8-C732-4BF9-B673-48B6E3FBC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1CC9D1-CAF3-410A-A07A-34D3B6881C6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D1B1-2812-4863-9F5B-18AD43677E1B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0463A-B851-4E59-B43E-072A00477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514BB-60F1-4D76-A87B-A6AD2D3BF46A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DA27-034A-4467-9C3C-6E73C19A5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BED81-EB3C-4FA3-9234-BCBFF7BE6D1A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703C0-7E66-4E31-AB6C-EC29A911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5A6E9-20FF-4E50-B350-54738799A057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180C-00A7-4D73-8572-49C0B3815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6DBC4-E392-4F56-91E3-0588BE21E4FC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10D34-E05C-4FC4-860F-58D8F78FE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27366-A3A3-439B-8B75-B523F415D89F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3CAA-1E5F-41FE-8554-F6125F29C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0B187-73F8-4247-B9B7-F125085B0DA1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E3CF-7599-4F70-B862-781E8BD3F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9C33A-3284-4F47-93B8-AC0412268B01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18DD-5688-44BC-A10A-E52EAA5DC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A666-6E2E-44A4-A063-69152400DDF4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CF72-1688-4F36-964E-EC15BD430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48404-CEC2-445C-B699-FDC8EEDF6668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79CAE-DC9D-43C5-93A8-625DA8AAF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7DB1-8CAB-479F-B1DF-CF00184E75FE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A24AF-23C0-4AB5-A5C2-984E8E2E9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53B9E5-E41F-45E1-95CC-C72633639042}" type="datetimeFigureOut">
              <a:rPr lang="en-US"/>
              <a:pPr>
                <a:defRPr/>
              </a:pPr>
              <a:t>1/22/2014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EEA190-5F6C-420F-944D-3E11A3392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3400" y="381000"/>
            <a:ext cx="8229600" cy="58674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Neshaminy School District</a:t>
            </a:r>
            <a:br>
              <a:rPr lang="en-US" sz="40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40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School Consolidation</a:t>
            </a:r>
            <a:br>
              <a:rPr lang="en-US" sz="40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40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Citizens Advisory Committee</a:t>
            </a:r>
            <a:endParaRPr lang="en-US" sz="4000" b="1" dirty="0">
              <a:ln w="635"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066800"/>
          </a:xfrm>
          <a:prstGeom prst="rect">
            <a:avLst/>
          </a:prstGeom>
          <a:ln>
            <a:noFill/>
          </a:ln>
        </p:spPr>
        <p:txBody>
          <a:bodyPr lIns="0" tIns="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Neshaminy School District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School Consolidation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Citizens Advisory Committee</a:t>
            </a:r>
            <a:endParaRPr lang="en-US" sz="2300" b="1" dirty="0">
              <a:ln w="635"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4578" name="Picture 4" descr="Hand shak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133600"/>
            <a:ext cx="3657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228600" y="54102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500" dirty="0" smtClean="0">
                <a:solidFill>
                  <a:srgbClr val="FFFF00"/>
                </a:solidFill>
              </a:rPr>
              <a:t>Neshaminy School District</a:t>
            </a:r>
            <a:br>
              <a:rPr lang="en-US" sz="2500" dirty="0" smtClean="0">
                <a:solidFill>
                  <a:srgbClr val="FFFF00"/>
                </a:solidFill>
              </a:rPr>
            </a:br>
            <a:r>
              <a:rPr lang="en-US" sz="2500" dirty="0" smtClean="0">
                <a:solidFill>
                  <a:srgbClr val="FFFF00"/>
                </a:solidFill>
              </a:rPr>
              <a:t>School Consolidation</a:t>
            </a:r>
            <a:br>
              <a:rPr lang="en-US" sz="2500" dirty="0" smtClean="0">
                <a:solidFill>
                  <a:srgbClr val="FFFF00"/>
                </a:solidFill>
              </a:rPr>
            </a:br>
            <a:r>
              <a:rPr lang="en-US" sz="2500" dirty="0" smtClean="0">
                <a:solidFill>
                  <a:srgbClr val="FFFF00"/>
                </a:solidFill>
              </a:rPr>
              <a:t>Citizens Advisory Committee</a:t>
            </a:r>
            <a:endParaRPr lang="en-US" sz="2500" dirty="0">
              <a:solidFill>
                <a:srgbClr val="FFFF00"/>
              </a:solidFill>
            </a:endParaRPr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457200" y="1981200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Committee Charter</a:t>
            </a:r>
            <a:endParaRPr lang="en-US" sz="240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533400" y="26670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Review all available enrollment projections,  building utilization and repair requirements, construction costs, and consolidation options.  Recommend a consolidation option that we believe best meets the needs of the district from both an operational and educational need.</a:t>
            </a:r>
            <a:endParaRPr lang="en-US" sz="2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Placeholder 4"/>
          <p:cNvSpPr>
            <a:spLocks noGrp="1"/>
          </p:cNvSpPr>
          <p:nvPr>
            <p:ph type="body" idx="1"/>
          </p:nvPr>
        </p:nvSpPr>
        <p:spPr>
          <a:xfrm>
            <a:off x="530225" y="1371600"/>
            <a:ext cx="7772400" cy="5181600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en-US" smtClean="0"/>
          </a:p>
          <a:p>
            <a:r>
              <a:rPr lang="en-US" u="sng" smtClean="0">
                <a:latin typeface="Arial" charset="0"/>
                <a:cs typeface="Arial" charset="0"/>
              </a:rPr>
              <a:t>District Issues</a:t>
            </a:r>
          </a:p>
          <a:p>
            <a:endParaRPr lang="en-US" smtClean="0">
              <a:latin typeface="Arial" charset="0"/>
              <a:cs typeface="Arial" charset="0"/>
            </a:endParaRPr>
          </a:p>
          <a:p>
            <a:pPr>
              <a:buClrTx/>
              <a:buFont typeface="Arial" charset="0"/>
              <a:buChar char="•"/>
            </a:pPr>
            <a:r>
              <a:rPr lang="en-US" smtClean="0">
                <a:latin typeface="Arial" charset="0"/>
                <a:cs typeface="Arial" charset="0"/>
              </a:rPr>
              <a:t> Declining enrollment</a:t>
            </a:r>
          </a:p>
          <a:p>
            <a:pPr>
              <a:buClrTx/>
              <a:buFont typeface="Arial" charset="0"/>
              <a:buChar char="•"/>
            </a:pPr>
            <a:endParaRPr lang="en-US" smtClean="0">
              <a:latin typeface="Arial" charset="0"/>
              <a:cs typeface="Arial" charset="0"/>
            </a:endParaRPr>
          </a:p>
          <a:p>
            <a:pPr>
              <a:buClrTx/>
              <a:buFont typeface="Arial" charset="0"/>
              <a:buChar char="•"/>
            </a:pPr>
            <a:r>
              <a:rPr lang="en-US" smtClean="0">
                <a:latin typeface="Arial" charset="0"/>
                <a:cs typeface="Arial" charset="0"/>
              </a:rPr>
              <a:t>Future enrollment projections trending downward</a:t>
            </a:r>
          </a:p>
          <a:p>
            <a:pPr>
              <a:buClrTx/>
              <a:buFont typeface="Arial" charset="0"/>
              <a:buChar char="•"/>
            </a:pPr>
            <a:endParaRPr lang="en-US" smtClean="0">
              <a:latin typeface="Arial" charset="0"/>
              <a:cs typeface="Arial" charset="0"/>
            </a:endParaRPr>
          </a:p>
          <a:p>
            <a:pPr>
              <a:buClrTx/>
              <a:buFont typeface="Arial" charset="0"/>
              <a:buChar char="•"/>
            </a:pPr>
            <a:r>
              <a:rPr lang="en-US" smtClean="0">
                <a:latin typeface="Arial" charset="0"/>
                <a:cs typeface="Arial" charset="0"/>
              </a:rPr>
              <a:t>Underutilized buildings</a:t>
            </a:r>
          </a:p>
          <a:p>
            <a:pPr>
              <a:buClrTx/>
              <a:buFont typeface="Arial" charset="0"/>
              <a:buChar char="•"/>
            </a:pPr>
            <a:endParaRPr lang="en-US" smtClean="0">
              <a:latin typeface="Arial" charset="0"/>
              <a:cs typeface="Arial" charset="0"/>
            </a:endParaRPr>
          </a:p>
          <a:p>
            <a:pPr>
              <a:buClrTx/>
              <a:buFont typeface="Arial" charset="0"/>
              <a:buChar char="•"/>
            </a:pPr>
            <a:r>
              <a:rPr lang="en-US" smtClean="0">
                <a:latin typeface="Arial" charset="0"/>
                <a:cs typeface="Arial" charset="0"/>
              </a:rPr>
              <a:t>Aging buildings coupled with high repair costs</a:t>
            </a:r>
          </a:p>
          <a:p>
            <a:pPr>
              <a:buClrTx/>
              <a:buFont typeface="Arial" charset="0"/>
              <a:buChar char="•"/>
            </a:pPr>
            <a:endParaRPr lang="en-US" smtClean="0">
              <a:latin typeface="Arial" charset="0"/>
              <a:cs typeface="Arial" charset="0"/>
            </a:endParaRPr>
          </a:p>
          <a:p>
            <a:pPr>
              <a:buClrTx/>
              <a:buFont typeface="Arial" charset="0"/>
              <a:buChar char="•"/>
            </a:pPr>
            <a:r>
              <a:rPr lang="en-US" smtClean="0">
                <a:latin typeface="Arial" charset="0"/>
                <a:cs typeface="Arial" charset="0"/>
              </a:rPr>
              <a:t>Budget shortfalls</a:t>
            </a:r>
          </a:p>
          <a:p>
            <a:pPr>
              <a:buClrTx/>
            </a:pPr>
            <a:endParaRPr lang="en-US" smtClean="0"/>
          </a:p>
          <a:p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229600" cy="1066800"/>
          </a:xfrm>
          <a:prstGeom prst="rect">
            <a:avLst/>
          </a:prstGeom>
          <a:ln>
            <a:noFill/>
          </a:ln>
        </p:spPr>
        <p:txBody>
          <a:bodyPr lIns="0" tIns="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Neshaminy School District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School Consolidation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Citizens Advisory Committee</a:t>
            </a:r>
            <a:endParaRPr lang="en-US" sz="2300" b="1" dirty="0">
              <a:ln w="635"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1524000"/>
            <a:ext cx="7772400" cy="502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sng" dirty="0" smtClean="0">
                <a:latin typeface="Arial" pitchFamily="34" charset="0"/>
              </a:rPr>
              <a:t>School Consolidation Plans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latin typeface="Arial" pitchFamily="34" charset="0"/>
            </a:endParaRPr>
          </a:p>
          <a:p>
            <a:pPr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</a:rPr>
              <a:t>Facilities Ad hoc committee chose two out of the 18 options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Option 1A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Close three elementary schools (Lower South, Heckman,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Everitt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Build a new elementary school at the current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Tawanka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site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Add a small addition to Pearl Buck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Option 1B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Close four elementary schools (Lower South, Heckman,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Everitt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Miller)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Build a new elementary school at the current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Tawanka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site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Add larger addition to Pearl Buck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066800"/>
          </a:xfrm>
          <a:prstGeom prst="rect">
            <a:avLst/>
          </a:prstGeom>
          <a:ln>
            <a:noFill/>
          </a:ln>
        </p:spPr>
        <p:txBody>
          <a:bodyPr lIns="0" tIns="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Neshaminy School District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School Consolidation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Citizens Advisory Committee</a:t>
            </a:r>
            <a:endParaRPr lang="en-US" sz="2300" b="1" dirty="0">
              <a:ln w="635"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225" y="1524000"/>
            <a:ext cx="7772400" cy="487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Citizens Committee Consolidation Recommendation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Option 1A Modified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Close three elementary schools (Lower South, Heckman,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Everitt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Build a new elementary school at the current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Tawanka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site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Add a larger addition to Pearl Buck (24,000 sq ft)</a:t>
            </a:r>
          </a:p>
          <a:p>
            <a:pPr marL="1188720" lvl="3" indent="-210312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Creates redistricting flexibility</a:t>
            </a:r>
          </a:p>
          <a:p>
            <a:pPr marL="1188720" lvl="3" indent="-210312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Provides district with cost effective option to respond to future enrollment changes</a:t>
            </a:r>
          </a:p>
          <a:p>
            <a:pPr marL="1188720" lvl="3" indent="-210312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Meets all current and future educational needs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Capital improvement projects at the remaining elementary schools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52400"/>
            <a:ext cx="8229600" cy="1066800"/>
          </a:xfrm>
          <a:prstGeom prst="rect">
            <a:avLst/>
          </a:prstGeom>
          <a:ln>
            <a:noFill/>
          </a:ln>
        </p:spPr>
        <p:txBody>
          <a:bodyPr lIns="0" tIns="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Neshaminy School District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School Consolidation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Citizens Advisory Committee</a:t>
            </a:r>
            <a:endParaRPr lang="en-US" sz="2300" b="1" dirty="0">
              <a:ln w="635"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1524000"/>
            <a:ext cx="7772400" cy="495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Additional Committee Recommendations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All additional bond moneys not used for construction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Instructional improvements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Technology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Educational environment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On  going yearly operational savings (approx. $2 mil)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New or enhanced programs for the students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Identify, prioritize, and budget for the programs to provide the best educational opportunities possible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066800"/>
          </a:xfrm>
          <a:prstGeom prst="rect">
            <a:avLst/>
          </a:prstGeom>
          <a:ln>
            <a:noFill/>
          </a:ln>
        </p:spPr>
        <p:txBody>
          <a:bodyPr lIns="0" tIns="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Neshaminy School District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School Consolidation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Citizens Advisory Committee</a:t>
            </a:r>
            <a:endParaRPr lang="en-US" sz="2300" b="1" dirty="0">
              <a:ln w="635"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15240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Educational Program Recommendations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Full day kindergarten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Return of the Middle School/Team Model/enhanced IOP 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Enhanced/expanded foreign language and PE programs 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Increased STEM curriculum 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Increase graduation requirements to 4 years of Science and 4 years of Math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Direct instruction (early reader support) supplemented with reading classes and/or specialists at every instructional level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Restore guidance and social worker positions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Ease the load of elementary specialists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Extended library hours at the high school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Technology: greater support, access to current tools and programs to enhance instruction, and skills training for students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Sufficient classroom space to support the programs without relying on “common” spaces (i.e. stage, auditorium)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066800"/>
          </a:xfrm>
          <a:prstGeom prst="rect">
            <a:avLst/>
          </a:prstGeom>
          <a:ln>
            <a:noFill/>
          </a:ln>
        </p:spPr>
        <p:txBody>
          <a:bodyPr lIns="0" tIns="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Neshaminy School District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School Consolidation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Citizens Advisory Committee</a:t>
            </a:r>
            <a:endParaRPr lang="en-US" sz="2300" b="1" dirty="0">
              <a:ln w="635"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2"/>
          <p:cNvSpPr>
            <a:spLocks noGrp="1"/>
          </p:cNvSpPr>
          <p:nvPr>
            <p:ph type="body" idx="1"/>
          </p:nvPr>
        </p:nvSpPr>
        <p:spPr>
          <a:xfrm>
            <a:off x="530225" y="1524000"/>
            <a:ext cx="7772400" cy="4724400"/>
          </a:xfrm>
        </p:spPr>
        <p:txBody>
          <a:bodyPr/>
          <a:lstStyle/>
          <a:p>
            <a:r>
              <a:rPr lang="en-US" u="sng" smtClean="0"/>
              <a:t>Building Maintenance Recommendation</a:t>
            </a:r>
          </a:p>
          <a:p>
            <a:endParaRPr lang="en-US" smtClean="0"/>
          </a:p>
          <a:p>
            <a:r>
              <a:rPr lang="en-US" smtClean="0"/>
              <a:t>	The Committee recommends that any income resulting from the sale of buildings be designated solely to maintain and modernize our remaining facilities. </a:t>
            </a:r>
          </a:p>
          <a:p>
            <a:endParaRPr lang="en-US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066800"/>
          </a:xfrm>
          <a:prstGeom prst="rect">
            <a:avLst/>
          </a:prstGeom>
          <a:ln>
            <a:noFill/>
          </a:ln>
        </p:spPr>
        <p:txBody>
          <a:bodyPr lIns="0" tIns="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Neshaminy School District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School Consolidation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Citizens Advisory Committee</a:t>
            </a:r>
            <a:endParaRPr lang="en-US" sz="2300" b="1" dirty="0">
              <a:ln w="635"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1447800"/>
            <a:ext cx="7772400" cy="502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sng" dirty="0" smtClean="0"/>
              <a:t>Concerns / Reservations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Closing of schools and the impacts at the local level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Small school vs. large school culture and staffing to support student needs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The charter school affect 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Future enrollment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Financial burden</a:t>
            </a:r>
          </a:p>
          <a:p>
            <a:pPr lvl="2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Educational program impact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Potential for longer bus rides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Closed building utilization or sale and affect on neighborhoods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Controlling class size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000" dirty="0" smtClean="0"/>
              <a:t>Continued commitment to building maintenance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640080" lvl="1" indent="-246888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066800"/>
          </a:xfrm>
          <a:prstGeom prst="rect">
            <a:avLst/>
          </a:prstGeom>
          <a:ln>
            <a:noFill/>
          </a:ln>
        </p:spPr>
        <p:txBody>
          <a:bodyPr lIns="0" tIns="0" rIns="0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Neshaminy School District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School Consolidation</a:t>
            </a:r>
            <a:b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2300" b="1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Citizens Advisory Committee</a:t>
            </a:r>
            <a:endParaRPr lang="en-US" sz="2300" b="1" dirty="0">
              <a:ln w="635"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422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Neshaminy School District School Consolidation Citizens Advisory Committee</dc:title>
  <dc:creator>Pete J. Spera, Sr.</dc:creator>
  <cp:lastModifiedBy>Steve</cp:lastModifiedBy>
  <cp:revision>50</cp:revision>
  <dcterms:created xsi:type="dcterms:W3CDTF">2012-12-06T23:52:15Z</dcterms:created>
  <dcterms:modified xsi:type="dcterms:W3CDTF">2014-01-22T19:43:03Z</dcterms:modified>
</cp:coreProperties>
</file>